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6"/>
  </p:notesMasterIdLst>
  <p:handoutMasterIdLst>
    <p:handoutMasterId r:id="rId27"/>
  </p:handoutMasterIdLst>
  <p:sldIdLst>
    <p:sldId id="2076137909" r:id="rId6"/>
    <p:sldId id="2076137910" r:id="rId7"/>
    <p:sldId id="1370" r:id="rId8"/>
    <p:sldId id="2076137911" r:id="rId9"/>
    <p:sldId id="1841" r:id="rId10"/>
    <p:sldId id="1387" r:id="rId11"/>
    <p:sldId id="1386" r:id="rId12"/>
    <p:sldId id="791" r:id="rId13"/>
    <p:sldId id="756" r:id="rId14"/>
    <p:sldId id="794" r:id="rId15"/>
    <p:sldId id="758" r:id="rId16"/>
    <p:sldId id="781" r:id="rId17"/>
    <p:sldId id="778" r:id="rId18"/>
    <p:sldId id="780" r:id="rId19"/>
    <p:sldId id="785" r:id="rId20"/>
    <p:sldId id="786" r:id="rId21"/>
    <p:sldId id="787" r:id="rId22"/>
    <p:sldId id="788" r:id="rId23"/>
    <p:sldId id="782" r:id="rId24"/>
    <p:sldId id="790" r:id="rId25"/>
  </p:sldIdLst>
  <p:sldSz cx="12436475" cy="6994525"/>
  <p:notesSz cx="6858000" cy="9144000"/>
  <p:custDataLst>
    <p:tags r:id="rId2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AB66B12A-2926-4979-875F-9CA1A98A5011}">
          <p14:sldIdLst>
            <p14:sldId id="2076137909"/>
            <p14:sldId id="2076137910"/>
          </p14:sldIdLst>
        </p14:section>
        <p14:section name="Main Section" id="{DBA7CB84-7B66-4E24-AC1A-2003CF831DC5}">
          <p14:sldIdLst>
            <p14:sldId id="1370"/>
            <p14:sldId id="2076137911"/>
            <p14:sldId id="1841"/>
            <p14:sldId id="1387"/>
            <p14:sldId id="1386"/>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0717" autoAdjust="0"/>
  </p:normalViewPr>
  <p:slideViewPr>
    <p:cSldViewPr>
      <p:cViewPr varScale="1">
        <p:scale>
          <a:sx n="69" d="100"/>
          <a:sy n="69" d="100"/>
        </p:scale>
        <p:origin x="48" y="140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4/1/2020 4:04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4/1/2020 4:04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4/1/2020 4:04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9240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2425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87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617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112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5115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6428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069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76088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1352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12341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596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2445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391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41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64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5388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6807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61892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9558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4015633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09:00 – 10:00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12251953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561018"/>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569517">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Copy</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Pipelines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DataFrame</a:t>
                      </a:r>
                      <a:r>
                        <a:rPr lang="en-US" sz="1100" b="0" i="0" u="none" strike="noStrike" dirty="0">
                          <a:solidFill>
                            <a:srgbClr val="000000"/>
                          </a:solidFill>
                          <a:effectLst/>
                          <a:latin typeface="Calibri" panose="020F0502020204030204" pitchFamily="34" charset="0"/>
                        </a:rPr>
                        <a:t> </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Lake Organization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Gold, silver, bronze tiers of raw data refinement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loading on prem data &amp; landing to Azure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cloud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file data sources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a:t>
                      </a:r>
                      <a:r>
                        <a:rPr lang="en-US" sz="1100" b="0" i="0" u="none" strike="noStrike" dirty="0" err="1">
                          <a:solidFill>
                            <a:srgbClr val="000000"/>
                          </a:solidFill>
                          <a:effectLst/>
                          <a:latin typeface="Calibri" panose="020F0502020204030204" pitchFamily="34" charset="0"/>
                        </a:rPr>
                        <a:t>Polybase</a:t>
                      </a:r>
                      <a:r>
                        <a:rPr lang="en-US" sz="1100" b="0" i="0" u="none" strike="noStrike" dirty="0">
                          <a:solidFill>
                            <a:srgbClr val="000000"/>
                          </a:solidFill>
                          <a:effectLst/>
                          <a:latin typeface="Calibri" panose="020F0502020204030204" pitchFamily="34" charset="0"/>
                        </a:rPr>
                        <a:t> vs Copy (Preferred)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Table optimization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CCI vs Heap</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7" name="Title 1">
            <a:extLst>
              <a:ext uri="{FF2B5EF4-FFF2-40B4-BE49-F238E27FC236}">
                <a16:creationId xmlns:a16="http://schemas.microsoft.com/office/drawing/2014/main" id="{E8E031E5-E0BD-403B-959E-6F49B64128ED}"/>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697734"/>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7767132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185566" cy="1107996"/>
          </a:xfrm>
        </p:spPr>
        <p:txBody>
          <a:bodyPr/>
          <a:lstStyle/>
          <a:p>
            <a:r>
              <a:rPr lang="en-US" dirty="0"/>
              <a:t>Data Loading &amp; Data Lake Organization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CSA03P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616648"/>
          </a:xfrm>
        </p:spPr>
        <p:txBody>
          <a:bodyPr/>
          <a:lstStyle/>
          <a:p>
            <a:r>
              <a:rPr lang="en-US" sz="2000" dirty="0"/>
              <a:t>Copy</a:t>
            </a:r>
            <a:br>
              <a:rPr lang="en-US" sz="2000" dirty="0"/>
            </a:br>
            <a:r>
              <a:rPr lang="en-US" sz="2000" dirty="0"/>
              <a:t>Pipelines</a:t>
            </a:r>
            <a:br>
              <a:rPr lang="en-US" sz="2000" dirty="0"/>
            </a:br>
            <a:r>
              <a:rPr lang="en-US" sz="2000" dirty="0" err="1"/>
              <a:t>DataFrame</a:t>
            </a:r>
            <a:r>
              <a:rPr lang="en-US" sz="2000" dirty="0"/>
              <a:t> </a:t>
            </a:r>
            <a:br>
              <a:rPr lang="en-US" sz="2000" dirty="0"/>
            </a:br>
            <a:br>
              <a:rPr lang="en-US" sz="2000" dirty="0"/>
            </a:br>
            <a:r>
              <a:rPr lang="en-US" sz="2000" dirty="0"/>
              <a:t>Data Lake Organization</a:t>
            </a:r>
            <a:br>
              <a:rPr lang="en-US" sz="2000" dirty="0"/>
            </a:br>
            <a:r>
              <a:rPr lang="en-US" sz="2000" dirty="0"/>
              <a:t>Gold, silver, bronze tiers of raw data refinement</a:t>
            </a:r>
            <a:br>
              <a:rPr lang="en-US" sz="2000" dirty="0"/>
            </a:br>
            <a:br>
              <a:rPr lang="en-US" sz="2000" dirty="0"/>
            </a:br>
            <a:r>
              <a:rPr lang="en-US" sz="2000" dirty="0"/>
              <a:t>Best practices - loading on prem data &amp; landing to Azure</a:t>
            </a:r>
            <a:br>
              <a:rPr lang="en-US" sz="2000" dirty="0"/>
            </a:br>
            <a:r>
              <a:rPr lang="en-US" sz="2000" dirty="0"/>
              <a:t>Best practices - cloud data</a:t>
            </a:r>
            <a:br>
              <a:rPr lang="en-US" sz="2000" dirty="0"/>
            </a:br>
            <a:r>
              <a:rPr lang="en-US" sz="2000" dirty="0"/>
              <a:t>Best practices - file data sources</a:t>
            </a:r>
            <a:br>
              <a:rPr lang="en-US" sz="2000" dirty="0"/>
            </a:br>
            <a:br>
              <a:rPr lang="en-US" sz="2000" dirty="0"/>
            </a:br>
            <a:r>
              <a:rPr lang="en-US" sz="2000" dirty="0"/>
              <a:t>Ingestion - </a:t>
            </a:r>
            <a:r>
              <a:rPr lang="en-US" sz="2000" dirty="0" err="1"/>
              <a:t>Polybase</a:t>
            </a:r>
            <a:r>
              <a:rPr lang="en-US" sz="2000" dirty="0"/>
              <a:t> vs Copy (Preferred)</a:t>
            </a:r>
            <a:br>
              <a:rPr lang="en-US" sz="2000" dirty="0"/>
            </a:br>
            <a:r>
              <a:rPr lang="en-US" sz="2000" dirty="0"/>
              <a:t>Ingestion - Table optimization</a:t>
            </a:r>
            <a:br>
              <a:rPr lang="en-US" sz="2000" dirty="0"/>
            </a:br>
            <a:r>
              <a:rPr lang="en-US" sz="2000" dirty="0"/>
              <a:t>Ingestion - CCI vs Heap</a:t>
            </a:r>
            <a:br>
              <a:rPr lang="en-US" sz="2000" dirty="0"/>
            </a:br>
            <a:endParaRPr lang="en-US" sz="20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11025</TotalTime>
  <Words>3513</Words>
  <Application>Microsoft Office PowerPoint</Application>
  <PresentationFormat>Custom</PresentationFormat>
  <Paragraphs>856</Paragraphs>
  <Slides>20</Slides>
  <Notes>4</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Data Loading &amp; Data Lake Organization</vt:lpstr>
      <vt:lpstr>Design Presentation: Data Loading &amp; Data Lake Organization</vt:lpstr>
      <vt:lpstr>Data Loading &amp; Data Lake Organization</vt:lpstr>
      <vt:lpstr>Topics Covered</vt:lpstr>
      <vt:lpstr>Agenda sample 1</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228</cp:revision>
  <dcterms:created xsi:type="dcterms:W3CDTF">2016-03-10T00:17:44Z</dcterms:created>
  <dcterms:modified xsi:type="dcterms:W3CDTF">2020-04-01T23:13:07Z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